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3"/>
    <p:sldMasterId id="214748368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Hanken Grotesk"/>
      <p:regular r:id="rId24"/>
      <p:bold r:id="rId25"/>
      <p:italic r:id="rId26"/>
      <p:boldItalic r:id="rId27"/>
    </p:embeddedFont>
    <p:embeddedFont>
      <p:font typeface="Inter"/>
      <p:regular r:id="rId28"/>
      <p:bold r:id="rId29"/>
    </p:embeddedFont>
    <p:embeddedFont>
      <p:font typeface="Raleway Medium"/>
      <p:regular r:id="rId30"/>
      <p:bold r:id="rId31"/>
      <p:italic r:id="rId32"/>
      <p:boldItalic r:id="rId33"/>
    </p:embeddedFont>
    <p:embeddedFont>
      <p:font typeface="Space Grotesk SemiBold"/>
      <p:regular r:id="rId34"/>
      <p:bold r:id="rId35"/>
    </p:embeddedFont>
    <p:embeddedFont>
      <p:font typeface="Roboto Mono"/>
      <p:regular r:id="rId36"/>
      <p:bold r:id="rId37"/>
      <p:italic r:id="rId38"/>
      <p:boldItalic r:id="rId39"/>
    </p:embeddedFont>
    <p:embeddedFont>
      <p:font typeface="Space Grotesk"/>
      <p:regular r:id="rId40"/>
      <p:bold r:id="rId41"/>
    </p:embeddedFont>
    <p:embeddedFont>
      <p:font typeface="Raleway SemiBold"/>
      <p:regular r:id="rId42"/>
      <p:bold r:id="rId43"/>
      <p:italic r:id="rId44"/>
      <p:boldItalic r:id="rId45"/>
    </p:embeddedFont>
    <p:embeddedFont>
      <p:font typeface="Roboto"/>
      <p:regular r:id="rId46"/>
      <p:bold r:id="rId47"/>
      <p:italic r:id="rId48"/>
      <p:boldItalic r:id="rId49"/>
    </p:embeddedFont>
    <p:embeddedFont>
      <p:font typeface="Lobster"/>
      <p:regular r:id="rId50"/>
    </p:embeddedFont>
    <p:embeddedFont>
      <p:font typeface="Poppins"/>
      <p:regular r:id="rId51"/>
      <p:bold r:id="rId52"/>
      <p:italic r:id="rId53"/>
      <p:boldItalic r:id="rId54"/>
    </p:embeddedFont>
    <p:embeddedFont>
      <p:font typeface="Lato"/>
      <p:regular r:id="rId55"/>
      <p:bold r:id="rId56"/>
      <p:italic r:id="rId57"/>
      <p:boldItalic r:id="rId58"/>
    </p:embeddedFont>
    <p:embeddedFont>
      <p:font typeface="Inter Medium"/>
      <p:regular r:id="rId59"/>
      <p:bold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paceGrotesk-regular.fntdata"/><Relationship Id="rId42" Type="http://schemas.openxmlformats.org/officeDocument/2006/relationships/font" Target="fonts/RalewaySemiBold-regular.fntdata"/><Relationship Id="rId41" Type="http://schemas.openxmlformats.org/officeDocument/2006/relationships/font" Target="fonts/SpaceGrotesk-bold.fntdata"/><Relationship Id="rId44" Type="http://schemas.openxmlformats.org/officeDocument/2006/relationships/font" Target="fonts/RalewaySemiBold-italic.fntdata"/><Relationship Id="rId43" Type="http://schemas.openxmlformats.org/officeDocument/2006/relationships/font" Target="fonts/RalewaySemiBold-bold.fntdata"/><Relationship Id="rId46" Type="http://schemas.openxmlformats.org/officeDocument/2006/relationships/font" Target="fonts/Roboto-regular.fntdata"/><Relationship Id="rId45" Type="http://schemas.openxmlformats.org/officeDocument/2006/relationships/font" Target="fonts/RalewaySemiBol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Roboto-italic.fntdata"/><Relationship Id="rId47" Type="http://schemas.openxmlformats.org/officeDocument/2006/relationships/font" Target="fonts/Roboto-bold.fntdata"/><Relationship Id="rId49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Medium-bold.fntdata"/><Relationship Id="rId30" Type="http://schemas.openxmlformats.org/officeDocument/2006/relationships/font" Target="fonts/RalewayMedium-regular.fntdata"/><Relationship Id="rId33" Type="http://schemas.openxmlformats.org/officeDocument/2006/relationships/font" Target="fonts/RalewayMedium-boldItalic.fntdata"/><Relationship Id="rId32" Type="http://schemas.openxmlformats.org/officeDocument/2006/relationships/font" Target="fonts/RalewayMedium-italic.fntdata"/><Relationship Id="rId35" Type="http://schemas.openxmlformats.org/officeDocument/2006/relationships/font" Target="fonts/SpaceGroteskSemiBold-bold.fntdata"/><Relationship Id="rId34" Type="http://schemas.openxmlformats.org/officeDocument/2006/relationships/font" Target="fonts/SpaceGroteskSemiBold-regular.fntdata"/><Relationship Id="rId37" Type="http://schemas.openxmlformats.org/officeDocument/2006/relationships/font" Target="fonts/RobotoMono-bold.fntdata"/><Relationship Id="rId36" Type="http://schemas.openxmlformats.org/officeDocument/2006/relationships/font" Target="fonts/RobotoMono-regular.fntdata"/><Relationship Id="rId39" Type="http://schemas.openxmlformats.org/officeDocument/2006/relationships/font" Target="fonts/RobotoMono-boldItalic.fntdata"/><Relationship Id="rId38" Type="http://schemas.openxmlformats.org/officeDocument/2006/relationships/font" Target="fonts/RobotoMono-italic.fntdata"/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HankenGrotesk-regular.fntdata"/><Relationship Id="rId23" Type="http://schemas.openxmlformats.org/officeDocument/2006/relationships/font" Target="fonts/Raleway-boldItalic.fntdata"/><Relationship Id="rId60" Type="http://schemas.openxmlformats.org/officeDocument/2006/relationships/font" Target="fonts/InterMedium-bold.fntdata"/><Relationship Id="rId26" Type="http://schemas.openxmlformats.org/officeDocument/2006/relationships/font" Target="fonts/HankenGrotesk-italic.fntdata"/><Relationship Id="rId25" Type="http://schemas.openxmlformats.org/officeDocument/2006/relationships/font" Target="fonts/HankenGrotesk-bold.fntdata"/><Relationship Id="rId28" Type="http://schemas.openxmlformats.org/officeDocument/2006/relationships/font" Target="fonts/Inter-regular.fntdata"/><Relationship Id="rId27" Type="http://schemas.openxmlformats.org/officeDocument/2006/relationships/font" Target="fonts/HankenGrotesk-boldItalic.fntdata"/><Relationship Id="rId29" Type="http://schemas.openxmlformats.org/officeDocument/2006/relationships/font" Target="fonts/Inter-bold.fntdata"/><Relationship Id="rId51" Type="http://schemas.openxmlformats.org/officeDocument/2006/relationships/font" Target="fonts/Poppins-regular.fntdata"/><Relationship Id="rId50" Type="http://schemas.openxmlformats.org/officeDocument/2006/relationships/font" Target="fonts/Lobster-regular.fntdata"/><Relationship Id="rId53" Type="http://schemas.openxmlformats.org/officeDocument/2006/relationships/font" Target="fonts/Poppins-italic.fntdata"/><Relationship Id="rId52" Type="http://schemas.openxmlformats.org/officeDocument/2006/relationships/font" Target="fonts/Poppins-bold.fntdata"/><Relationship Id="rId11" Type="http://schemas.openxmlformats.org/officeDocument/2006/relationships/slide" Target="slides/slide6.xml"/><Relationship Id="rId55" Type="http://schemas.openxmlformats.org/officeDocument/2006/relationships/font" Target="fonts/Lato-regular.fntdata"/><Relationship Id="rId10" Type="http://schemas.openxmlformats.org/officeDocument/2006/relationships/slide" Target="slides/slide5.xml"/><Relationship Id="rId54" Type="http://schemas.openxmlformats.org/officeDocument/2006/relationships/font" Target="fonts/Poppins-boldItalic.fntdata"/><Relationship Id="rId13" Type="http://schemas.openxmlformats.org/officeDocument/2006/relationships/slide" Target="slides/slide8.xml"/><Relationship Id="rId57" Type="http://schemas.openxmlformats.org/officeDocument/2006/relationships/font" Target="fonts/Lato-italic.fntdata"/><Relationship Id="rId12" Type="http://schemas.openxmlformats.org/officeDocument/2006/relationships/slide" Target="slides/slide7.xml"/><Relationship Id="rId56" Type="http://schemas.openxmlformats.org/officeDocument/2006/relationships/font" Target="fonts/Lato-bold.fntdata"/><Relationship Id="rId15" Type="http://schemas.openxmlformats.org/officeDocument/2006/relationships/slide" Target="slides/slide10.xml"/><Relationship Id="rId59" Type="http://schemas.openxmlformats.org/officeDocument/2006/relationships/font" Target="fonts/InterMedium-regular.fntdata"/><Relationship Id="rId14" Type="http://schemas.openxmlformats.org/officeDocument/2006/relationships/slide" Target="slides/slide9.xml"/><Relationship Id="rId58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71be6d0087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71be6d0087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71be6d0087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71be6d0087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71be6d0087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71be6d0087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71be6d0087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71be6d0087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71be6d008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71be6d008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de4cf5c38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de4cf5c38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SLIDES_API55242749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SLIDES_API55242749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71be6d008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71be6d008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71be6d0087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71be6d008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71be6d008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71be6d008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71be6d0087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71be6d0087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71be6d0087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71be6d0087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4"/>
          <p:cNvSpPr txBox="1"/>
          <p:nvPr>
            <p:ph idx="2" type="body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7" name="Google Shape;77;p14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 txBox="1"/>
          <p:nvPr>
            <p:ph idx="3" type="subTitle"/>
          </p:nvPr>
        </p:nvSpPr>
        <p:spPr>
          <a:xfrm>
            <a:off x="650850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82" name="Google Shape;82;p14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 Slide v1" type="title">
  <p:cSld name="TITLE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404525" y="445025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404525" y="1241750"/>
            <a:ext cx="8067900" cy="26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1">
  <p:cSld name="TITLE_AND_BODY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566250" y="1018792"/>
            <a:ext cx="77772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16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 No Image">
  <p:cSld name="TITLE_AND_BODY_1_3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0" y="0"/>
            <a:ext cx="9144000" cy="9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type="title"/>
          </p:nvPr>
        </p:nvSpPr>
        <p:spPr>
          <a:xfrm>
            <a:off x="566250" y="29370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566250" y="920075"/>
            <a:ext cx="7777200" cy="27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5" name="Google Shape;95;p17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">
  <p:cSld name="TITLE_AND_BODY_1_3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8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2 - Image">
  <p:cSld name="TITLE_AND_BODY_1_3_1_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19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2 + image">
  <p:cSld name="TITLE_AND_BODY_1_3_1_2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0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">
  <p:cSld name="TITLE_AND_BODY_1_3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/>
          <p:nvPr>
            <p:ph idx="2" type="pic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1"/>
          <p:cNvSpPr txBox="1"/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 + image">
  <p:cSld name="TITLE_AND_BODY_1_3_1_1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2"/>
          <p:cNvSpPr/>
          <p:nvPr>
            <p:ph idx="2" type="pic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 txBox="1"/>
          <p:nvPr>
            <p:ph type="title"/>
          </p:nvPr>
        </p:nvSpPr>
        <p:spPr>
          <a:xfrm>
            <a:off x="46515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46515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">
  <p:cSld name="MAIN_POIN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3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3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3"/>
          <p:cNvSpPr/>
          <p:nvPr/>
        </p:nvSpPr>
        <p:spPr>
          <a:xfrm>
            <a:off x="4855875" y="445025"/>
            <a:ext cx="37260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/>
          <p:nvPr/>
        </p:nvSpPr>
        <p:spPr>
          <a:xfrm>
            <a:off x="4855875" y="1753439"/>
            <a:ext cx="3726000" cy="1076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3"/>
          <p:cNvSpPr/>
          <p:nvPr/>
        </p:nvSpPr>
        <p:spPr>
          <a:xfrm>
            <a:off x="4855875" y="3070475"/>
            <a:ext cx="3726000" cy="107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5481550" y="547625"/>
            <a:ext cx="29727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35" name="Google Shape;135;p23"/>
          <p:cNvSpPr txBox="1"/>
          <p:nvPr>
            <p:ph idx="3" type="body"/>
          </p:nvPr>
        </p:nvSpPr>
        <p:spPr>
          <a:xfrm>
            <a:off x="5481550" y="1872537"/>
            <a:ext cx="2972700" cy="8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36" name="Google Shape;136;p23"/>
          <p:cNvSpPr txBox="1"/>
          <p:nvPr>
            <p:ph idx="4" type="body"/>
          </p:nvPr>
        </p:nvSpPr>
        <p:spPr>
          <a:xfrm>
            <a:off x="5481550" y="3189875"/>
            <a:ext cx="2972700" cy="8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37" name="Google Shape;137;p23"/>
          <p:cNvSpPr txBox="1"/>
          <p:nvPr/>
        </p:nvSpPr>
        <p:spPr>
          <a:xfrm>
            <a:off x="5041100" y="8336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5041100" y="2146400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5041100" y="34594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 1">
  <p:cSld name="MAIN_POINT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4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4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4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48" name="Google Shape;148;p24"/>
          <p:cNvSpPr txBox="1"/>
          <p:nvPr>
            <p:ph idx="3" type="body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49" name="Google Shape;149;p24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50" name="Google Shape;150;p24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items in  a list + image">
  <p:cSld name="MAIN_POINT_1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5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54" name="Google Shape;154;p25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25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5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59" name="Google Shape;159;p25"/>
          <p:cNvSpPr txBox="1"/>
          <p:nvPr>
            <p:ph idx="3" type="body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60" name="Google Shape;160;p25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61" name="Google Shape;161;p25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">
  <p:cSld name="TITLE_AND_BODY_1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6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26"/>
          <p:cNvGrpSpPr/>
          <p:nvPr/>
        </p:nvGrpSpPr>
        <p:grpSpPr>
          <a:xfrm>
            <a:off x="565200" y="1607413"/>
            <a:ext cx="2577600" cy="2867388"/>
            <a:chOff x="565200" y="1607413"/>
            <a:chExt cx="2577600" cy="2867388"/>
          </a:xfrm>
        </p:grpSpPr>
        <p:sp>
          <p:nvSpPr>
            <p:cNvPr id="167" name="Google Shape;167;p26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1622250" y="1607413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69" name="Google Shape;169;p26"/>
          <p:cNvGrpSpPr/>
          <p:nvPr/>
        </p:nvGrpSpPr>
        <p:grpSpPr>
          <a:xfrm>
            <a:off x="3283200" y="1607425"/>
            <a:ext cx="2577600" cy="2867375"/>
            <a:chOff x="3283200" y="1607425"/>
            <a:chExt cx="2577600" cy="2867375"/>
          </a:xfrm>
        </p:grpSpPr>
        <p:sp>
          <p:nvSpPr>
            <p:cNvPr id="170" name="Google Shape;170;p26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4340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72" name="Google Shape;172;p26"/>
          <p:cNvGrpSpPr/>
          <p:nvPr/>
        </p:nvGrpSpPr>
        <p:grpSpPr>
          <a:xfrm>
            <a:off x="6001200" y="1607425"/>
            <a:ext cx="2577600" cy="2867375"/>
            <a:chOff x="6001200" y="1607425"/>
            <a:chExt cx="2577600" cy="2867375"/>
          </a:xfrm>
        </p:grpSpPr>
        <p:sp>
          <p:nvSpPr>
            <p:cNvPr id="173" name="Google Shape;173;p26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7058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75" name="Google Shape;175;p2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6" name="Google Shape;176;p26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26"/>
          <p:cNvSpPr txBox="1"/>
          <p:nvPr/>
        </p:nvSpPr>
        <p:spPr>
          <a:xfrm>
            <a:off x="1614175" y="1607425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4336400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9" name="Google Shape;179;p26"/>
          <p:cNvSpPr txBox="1"/>
          <p:nvPr/>
        </p:nvSpPr>
        <p:spPr>
          <a:xfrm>
            <a:off x="7051025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0" name="Google Shape;180;p26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81" name="Google Shape;181;p26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82" name="Google Shape;182;p26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 v2">
  <p:cSld name="TITLE_AND_BODY_1_1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/>
          <p:nvPr/>
        </p:nvSpPr>
        <p:spPr>
          <a:xfrm>
            <a:off x="0" y="0"/>
            <a:ext cx="9144000" cy="38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7"/>
          <p:cNvSpPr/>
          <p:nvPr/>
        </p:nvSpPr>
        <p:spPr>
          <a:xfrm>
            <a:off x="3322875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7"/>
          <p:cNvSpPr/>
          <p:nvPr/>
        </p:nvSpPr>
        <p:spPr>
          <a:xfrm>
            <a:off x="60795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7"/>
          <p:cNvSpPr/>
          <p:nvPr/>
        </p:nvSpPr>
        <p:spPr>
          <a:xfrm>
            <a:off x="6459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9" name="Google Shape;189;p27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0" name="Google Shape;190;p27"/>
          <p:cNvGrpSpPr/>
          <p:nvPr/>
        </p:nvGrpSpPr>
        <p:grpSpPr>
          <a:xfrm>
            <a:off x="565200" y="1608200"/>
            <a:ext cx="2577600" cy="2866600"/>
            <a:chOff x="565200" y="1608200"/>
            <a:chExt cx="2577600" cy="2866600"/>
          </a:xfrm>
        </p:grpSpPr>
        <p:sp>
          <p:nvSpPr>
            <p:cNvPr id="191" name="Google Shape;191;p27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15616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93" name="Google Shape;193;p27"/>
          <p:cNvGrpSpPr/>
          <p:nvPr/>
        </p:nvGrpSpPr>
        <p:grpSpPr>
          <a:xfrm>
            <a:off x="3283200" y="1608200"/>
            <a:ext cx="2577600" cy="2866600"/>
            <a:chOff x="3283200" y="1608200"/>
            <a:chExt cx="2577600" cy="2866600"/>
          </a:xfrm>
        </p:grpSpPr>
        <p:sp>
          <p:nvSpPr>
            <p:cNvPr id="194" name="Google Shape;194;p27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4316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96" name="Google Shape;196;p27"/>
          <p:cNvGrpSpPr/>
          <p:nvPr/>
        </p:nvGrpSpPr>
        <p:grpSpPr>
          <a:xfrm>
            <a:off x="6001200" y="1608200"/>
            <a:ext cx="2577600" cy="2866600"/>
            <a:chOff x="6001200" y="1608200"/>
            <a:chExt cx="2577600" cy="2866600"/>
          </a:xfrm>
        </p:grpSpPr>
        <p:sp>
          <p:nvSpPr>
            <p:cNvPr id="197" name="Google Shape;197;p27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7034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99" name="Google Shape;199;p27"/>
          <p:cNvSpPr txBox="1"/>
          <p:nvPr/>
        </p:nvSpPr>
        <p:spPr>
          <a:xfrm>
            <a:off x="1559475" y="160820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0" name="Google Shape;200;p27"/>
          <p:cNvSpPr txBox="1"/>
          <p:nvPr/>
        </p:nvSpPr>
        <p:spPr>
          <a:xfrm>
            <a:off x="4329575" y="1610450"/>
            <a:ext cx="4818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7038125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2" name="Google Shape;202;p27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3" name="Google Shape;203;p27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4" name="Google Shape;204;p27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">
  <p:cSld name="TITLE_AND_BODY_1_2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7" name="Google Shape;207;p28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" name="Google Shape;208;p28"/>
          <p:cNvSpPr txBox="1"/>
          <p:nvPr>
            <p:ph idx="1" type="body"/>
          </p:nvPr>
        </p:nvSpPr>
        <p:spPr>
          <a:xfrm>
            <a:off x="812325" y="2071200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9" name="Google Shape;209;p28"/>
          <p:cNvSpPr txBox="1"/>
          <p:nvPr>
            <p:ph idx="2" type="body"/>
          </p:nvPr>
        </p:nvSpPr>
        <p:spPr>
          <a:xfrm>
            <a:off x="3464688" y="20727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10" name="Google Shape;210;p28"/>
          <p:cNvSpPr txBox="1"/>
          <p:nvPr>
            <p:ph idx="3" type="body"/>
          </p:nvPr>
        </p:nvSpPr>
        <p:spPr>
          <a:xfrm>
            <a:off x="6182738" y="20727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11" name="Google Shape;211;p28"/>
          <p:cNvSpPr txBox="1"/>
          <p:nvPr>
            <p:ph idx="4" type="subTitle"/>
          </p:nvPr>
        </p:nvSpPr>
        <p:spPr>
          <a:xfrm>
            <a:off x="812325" y="1498800"/>
            <a:ext cx="20901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212" name="Google Shape;212;p28"/>
          <p:cNvSpPr txBox="1"/>
          <p:nvPr>
            <p:ph idx="5" type="subTitle"/>
          </p:nvPr>
        </p:nvSpPr>
        <p:spPr>
          <a:xfrm>
            <a:off x="3464688" y="14988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213" name="Google Shape;213;p28"/>
          <p:cNvSpPr txBox="1"/>
          <p:nvPr>
            <p:ph idx="6" type="subTitle"/>
          </p:nvPr>
        </p:nvSpPr>
        <p:spPr>
          <a:xfrm>
            <a:off x="6182738" y="14988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">
  <p:cSld name="CUSTOM_5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6" name="Google Shape;216;p29"/>
          <p:cNvSpPr txBox="1"/>
          <p:nvPr>
            <p:ph idx="1" type="body"/>
          </p:nvPr>
        </p:nvSpPr>
        <p:spPr>
          <a:xfrm>
            <a:off x="3569725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17" name="Google Shape;217;p29"/>
          <p:cNvSpPr txBox="1"/>
          <p:nvPr>
            <p:ph idx="2" type="body"/>
          </p:nvPr>
        </p:nvSpPr>
        <p:spPr>
          <a:xfrm>
            <a:off x="6471950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18" name="Google Shape;218;p29"/>
          <p:cNvSpPr/>
          <p:nvPr>
            <p:ph idx="3" type="pic"/>
          </p:nvPr>
        </p:nvSpPr>
        <p:spPr>
          <a:xfrm>
            <a:off x="396825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 + image">
  <p:cSld name="CUSTOM_5_1_5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1" name="Google Shape;221;p30"/>
          <p:cNvSpPr txBox="1"/>
          <p:nvPr>
            <p:ph idx="1" type="body"/>
          </p:nvPr>
        </p:nvSpPr>
        <p:spPr>
          <a:xfrm>
            <a:off x="396825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22" name="Google Shape;222;p30"/>
          <p:cNvSpPr txBox="1"/>
          <p:nvPr>
            <p:ph idx="2" type="body"/>
          </p:nvPr>
        </p:nvSpPr>
        <p:spPr>
          <a:xfrm>
            <a:off x="3299050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23" name="Google Shape;223;p30"/>
          <p:cNvSpPr/>
          <p:nvPr>
            <p:ph idx="3" type="pic"/>
          </p:nvPr>
        </p:nvSpPr>
        <p:spPr>
          <a:xfrm>
            <a:off x="6371850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 1">
  <p:cSld name="CUSTOM_5_1_4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6" name="Google Shape;226;p31"/>
          <p:cNvSpPr txBox="1"/>
          <p:nvPr>
            <p:ph idx="1" type="body"/>
          </p:nvPr>
        </p:nvSpPr>
        <p:spPr>
          <a:xfrm>
            <a:off x="641050" y="1574900"/>
            <a:ext cx="3522900" cy="24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27" name="Google Shape;227;p31"/>
          <p:cNvSpPr txBox="1"/>
          <p:nvPr>
            <p:ph idx="2" type="body"/>
          </p:nvPr>
        </p:nvSpPr>
        <p:spPr>
          <a:xfrm>
            <a:off x="4878450" y="1553400"/>
            <a:ext cx="3490500" cy="24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2">
  <p:cSld name="CUSTOM_5_1_3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30" name="Google Shape;230;p32"/>
          <p:cNvSpPr txBox="1"/>
          <p:nvPr>
            <p:ph idx="1" type="body"/>
          </p:nvPr>
        </p:nvSpPr>
        <p:spPr>
          <a:xfrm>
            <a:off x="3378413" y="118540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31" name="Google Shape;231;p32"/>
          <p:cNvSpPr txBox="1"/>
          <p:nvPr>
            <p:ph idx="2" type="body"/>
          </p:nvPr>
        </p:nvSpPr>
        <p:spPr>
          <a:xfrm>
            <a:off x="6338600" y="118540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32" name="Google Shape;232;p32"/>
          <p:cNvSpPr/>
          <p:nvPr>
            <p:ph idx="3" type="pic"/>
          </p:nvPr>
        </p:nvSpPr>
        <p:spPr>
          <a:xfrm>
            <a:off x="396825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2 + image">
  <p:cSld name="CUSTOM_5_1_3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35" name="Google Shape;235;p33"/>
          <p:cNvSpPr txBox="1"/>
          <p:nvPr>
            <p:ph idx="1" type="body"/>
          </p:nvPr>
        </p:nvSpPr>
        <p:spPr>
          <a:xfrm>
            <a:off x="396850" y="1185400"/>
            <a:ext cx="5553600" cy="11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36" name="Google Shape;236;p33"/>
          <p:cNvSpPr txBox="1"/>
          <p:nvPr>
            <p:ph idx="2" type="body"/>
          </p:nvPr>
        </p:nvSpPr>
        <p:spPr>
          <a:xfrm>
            <a:off x="396850" y="3248825"/>
            <a:ext cx="5553600" cy="11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37" name="Google Shape;237;p33"/>
          <p:cNvSpPr/>
          <p:nvPr>
            <p:ph idx="3" type="pic"/>
          </p:nvPr>
        </p:nvSpPr>
        <p:spPr>
          <a:xfrm>
            <a:off x="6355117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oints v1">
  <p:cSld name="CUSTOM_5_1_2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/>
          <p:nvPr>
            <p:ph type="title"/>
          </p:nvPr>
        </p:nvSpPr>
        <p:spPr>
          <a:xfrm>
            <a:off x="339450" y="369925"/>
            <a:ext cx="8465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0" name="Google Shape;240;p34"/>
          <p:cNvSpPr txBox="1"/>
          <p:nvPr>
            <p:ph idx="1" type="body"/>
          </p:nvPr>
        </p:nvSpPr>
        <p:spPr>
          <a:xfrm>
            <a:off x="611900" y="1208852"/>
            <a:ext cx="21744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1" name="Google Shape;241;p34"/>
          <p:cNvSpPr txBox="1"/>
          <p:nvPr>
            <p:ph idx="2" type="body"/>
          </p:nvPr>
        </p:nvSpPr>
        <p:spPr>
          <a:xfrm>
            <a:off x="3514425" y="1208852"/>
            <a:ext cx="21744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2" name="Google Shape;242;p34"/>
          <p:cNvSpPr txBox="1"/>
          <p:nvPr>
            <p:ph idx="3" type="body"/>
          </p:nvPr>
        </p:nvSpPr>
        <p:spPr>
          <a:xfrm>
            <a:off x="6417400" y="1208852"/>
            <a:ext cx="21729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82">
          <p15:clr>
            <a:srgbClr val="E46962"/>
          </p15:clr>
        </p15:guide>
        <p15:guide id="3" orient="horz" pos="836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oints v2">
  <p:cSld name="CUSTOM_5_1_1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type="title"/>
          </p:nvPr>
        </p:nvSpPr>
        <p:spPr>
          <a:xfrm>
            <a:off x="313501" y="369925"/>
            <a:ext cx="8196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5" name="Google Shape;245;p35"/>
          <p:cNvSpPr txBox="1"/>
          <p:nvPr>
            <p:ph idx="1" type="body"/>
          </p:nvPr>
        </p:nvSpPr>
        <p:spPr>
          <a:xfrm>
            <a:off x="418775" y="1275250"/>
            <a:ext cx="81552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6" name="Google Shape;246;p35"/>
          <p:cNvSpPr txBox="1"/>
          <p:nvPr>
            <p:ph idx="2" type="body"/>
          </p:nvPr>
        </p:nvSpPr>
        <p:spPr>
          <a:xfrm>
            <a:off x="418775" y="2468963"/>
            <a:ext cx="81552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7" name="Google Shape;247;p35"/>
          <p:cNvSpPr txBox="1"/>
          <p:nvPr>
            <p:ph idx="3" type="body"/>
          </p:nvPr>
        </p:nvSpPr>
        <p:spPr>
          <a:xfrm>
            <a:off x="418775" y="3662675"/>
            <a:ext cx="81552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64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aragraphs">
  <p:cSld name="TITLE_AND_BODY_1_1_1_1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/>
          <p:nvPr/>
        </p:nvSpPr>
        <p:spPr>
          <a:xfrm>
            <a:off x="645900" y="1380257"/>
            <a:ext cx="2418600" cy="66300"/>
          </a:xfrm>
          <a:prstGeom prst="rect">
            <a:avLst/>
          </a:prstGeom>
          <a:solidFill>
            <a:srgbClr val="E194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6"/>
          <p:cNvSpPr/>
          <p:nvPr/>
        </p:nvSpPr>
        <p:spPr>
          <a:xfrm>
            <a:off x="6079500" y="1380202"/>
            <a:ext cx="2418600" cy="66300"/>
          </a:xfrm>
          <a:prstGeom prst="rect">
            <a:avLst/>
          </a:prstGeom>
          <a:solidFill>
            <a:srgbClr val="4983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1" name="Google Shape;251;p36"/>
          <p:cNvSpPr/>
          <p:nvPr/>
        </p:nvSpPr>
        <p:spPr>
          <a:xfrm>
            <a:off x="3358950" y="1380202"/>
            <a:ext cx="2418600" cy="66300"/>
          </a:xfrm>
          <a:prstGeom prst="rect">
            <a:avLst/>
          </a:prstGeom>
          <a:solidFill>
            <a:srgbClr val="B98D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2" name="Google Shape;252;p36"/>
          <p:cNvSpPr/>
          <p:nvPr/>
        </p:nvSpPr>
        <p:spPr>
          <a:xfrm>
            <a:off x="0" y="0"/>
            <a:ext cx="9144000" cy="66300"/>
          </a:xfrm>
          <a:prstGeom prst="rect">
            <a:avLst/>
          </a:prstGeom>
          <a:solidFill>
            <a:srgbClr val="2A45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4" name="Google Shape;254;p36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36"/>
          <p:cNvSpPr txBox="1"/>
          <p:nvPr>
            <p:ph idx="1" type="body"/>
          </p:nvPr>
        </p:nvSpPr>
        <p:spPr>
          <a:xfrm>
            <a:off x="645900" y="1594929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16740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56" name="Google Shape;256;p36"/>
          <p:cNvSpPr txBox="1"/>
          <p:nvPr>
            <p:ph idx="2" type="body"/>
          </p:nvPr>
        </p:nvSpPr>
        <p:spPr>
          <a:xfrm>
            <a:off x="3358950" y="1594954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57" name="Google Shape;257;p36"/>
          <p:cNvSpPr txBox="1"/>
          <p:nvPr>
            <p:ph idx="3" type="body"/>
          </p:nvPr>
        </p:nvSpPr>
        <p:spPr>
          <a:xfrm>
            <a:off x="6079500" y="1594954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57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e/negative slide">
  <p:cSld name="TITLE_AND_BODY_1_2_1_1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0" name="Google Shape;260;p37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37"/>
          <p:cNvSpPr txBox="1"/>
          <p:nvPr>
            <p:ph idx="1" type="body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2" name="Google Shape;262;p37"/>
          <p:cNvSpPr txBox="1"/>
          <p:nvPr>
            <p:ph idx="2" type="body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3" name="Google Shape;263;p37"/>
          <p:cNvSpPr txBox="1"/>
          <p:nvPr>
            <p:ph idx="3" type="subTitle"/>
          </p:nvPr>
        </p:nvSpPr>
        <p:spPr>
          <a:xfrm>
            <a:off x="650850" y="1367825"/>
            <a:ext cx="37767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264" name="Google Shape;264;p37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Slide">
  <p:cSld name="Default Slide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1">
  <p:cSld name="CUSTOM_16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9"/>
          <p:cNvSpPr txBox="1"/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69" name="Google Shape;269;p39"/>
          <p:cNvSpPr/>
          <p:nvPr>
            <p:ph idx="2" type="pic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270" name="Google Shape;270;p39"/>
          <p:cNvSpPr txBox="1"/>
          <p:nvPr>
            <p:ph idx="1" type="body"/>
          </p:nvPr>
        </p:nvSpPr>
        <p:spPr>
          <a:xfrm>
            <a:off x="4347675" y="28385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cxnSp>
        <p:nvCxnSpPr>
          <p:cNvPr id="271" name="Google Shape;271;p39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" name="Google Shape;272;p39"/>
          <p:cNvSpPr txBox="1"/>
          <p:nvPr>
            <p:ph idx="3" type="body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3" name="Google Shape;273;p39"/>
          <p:cNvSpPr txBox="1"/>
          <p:nvPr>
            <p:ph idx="4" type="body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4" name="Google Shape;274;p39"/>
          <p:cNvSpPr txBox="1"/>
          <p:nvPr/>
        </p:nvSpPr>
        <p:spPr>
          <a:xfrm>
            <a:off x="4347675" y="24383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75" name="Google Shape;275;p39"/>
          <p:cNvSpPr txBox="1"/>
          <p:nvPr/>
        </p:nvSpPr>
        <p:spPr>
          <a:xfrm>
            <a:off x="4347675" y="3286200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76" name="Google Shape;276;p39"/>
          <p:cNvSpPr txBox="1"/>
          <p:nvPr/>
        </p:nvSpPr>
        <p:spPr>
          <a:xfrm>
            <a:off x="4347675" y="41148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59">
          <p15:clr>
            <a:srgbClr val="E46962"/>
          </p15:clr>
        </p15:guide>
        <p15:guide id="2" orient="horz" pos="2181">
          <p15:clr>
            <a:srgbClr val="E46962"/>
          </p15:clr>
        </p15:guide>
        <p15:guide id="3" orient="horz" pos="2703">
          <p15:clr>
            <a:srgbClr val="E46962"/>
          </p15:clr>
        </p15:guide>
        <p15:guide id="4" pos="2739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slide - v1">
  <p:cSld name="CUSTOM_19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0"/>
          <p:cNvSpPr/>
          <p:nvPr/>
        </p:nvSpPr>
        <p:spPr>
          <a:xfrm>
            <a:off x="8018400" y="-28575"/>
            <a:ext cx="11256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9" name="Google Shape;279;p40"/>
          <p:cNvSpPr/>
          <p:nvPr/>
        </p:nvSpPr>
        <p:spPr>
          <a:xfrm>
            <a:off x="496400" y="1017725"/>
            <a:ext cx="8081400" cy="3781800"/>
          </a:xfrm>
          <a:prstGeom prst="round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40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81" name="Google Shape;281;p40"/>
          <p:cNvSpPr/>
          <p:nvPr>
            <p:ph idx="2" type="pic"/>
          </p:nvPr>
        </p:nvSpPr>
        <p:spPr>
          <a:xfrm>
            <a:off x="803400" y="1392150"/>
            <a:ext cx="2238300" cy="2238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82" name="Google Shape;282;p40"/>
          <p:cNvSpPr txBox="1"/>
          <p:nvPr>
            <p:ph idx="1" type="body"/>
          </p:nvPr>
        </p:nvSpPr>
        <p:spPr>
          <a:xfrm>
            <a:off x="803400" y="4095573"/>
            <a:ext cx="3857400" cy="32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83" name="Google Shape;283;p40"/>
          <p:cNvSpPr txBox="1"/>
          <p:nvPr>
            <p:ph idx="3" type="subTitle"/>
          </p:nvPr>
        </p:nvSpPr>
        <p:spPr>
          <a:xfrm>
            <a:off x="803400" y="3756150"/>
            <a:ext cx="2632200" cy="321000"/>
          </a:xfrm>
          <a:prstGeom prst="rect">
            <a:avLst/>
          </a:prstGeom>
        </p:spPr>
        <p:txBody>
          <a:bodyPr anchorCtr="0" anchor="ctr" bIns="91425" lIns="0" spcFirstLastPara="1" rIns="91425" wrap="square" tIns="900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40"/>
          <p:cNvSpPr txBox="1"/>
          <p:nvPr>
            <p:ph idx="4" type="body"/>
          </p:nvPr>
        </p:nvSpPr>
        <p:spPr>
          <a:xfrm>
            <a:off x="3201650" y="1392150"/>
            <a:ext cx="4816800" cy="188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164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 slide - v2">
  <p:cSld name="CUSTOM_23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1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87" name="Google Shape;287;p41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8" name="Google Shape;288;p41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41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90" name="Google Shape;290;p41"/>
          <p:cNvSpPr txBox="1"/>
          <p:nvPr/>
        </p:nvSpPr>
        <p:spPr>
          <a:xfrm flipH="1" rot="10800000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91" name="Google Shape;291;p41"/>
          <p:cNvSpPr txBox="1"/>
          <p:nvPr>
            <p:ph idx="1" type="body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anchorCtr="0" anchor="ctr" bIns="180000" lIns="180000" spcFirstLastPara="1" rIns="180000" wrap="square" tIns="18000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pace Grotesk"/>
              <a:buNone/>
              <a:defRPr b="1" sz="2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Relationship Id="rId7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Lending Club Case Study</a:t>
            </a:r>
            <a:endParaRPr/>
          </a:p>
        </p:txBody>
      </p:sp>
      <p:sp>
        <p:nvSpPr>
          <p:cNvPr id="297" name="Google Shape;297;p4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ML-C63 Batch</a:t>
            </a:r>
            <a:br>
              <a:rPr lang="en" sz="2400"/>
            </a:b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Soumendu Dasgupta</a:t>
            </a:r>
            <a:br>
              <a:rPr lang="en" sz="2400"/>
            </a:br>
            <a:r>
              <a:rPr lang="en" sz="2400"/>
              <a:t>Sonal Jatav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 txBox="1"/>
          <p:nvPr/>
        </p:nvSpPr>
        <p:spPr>
          <a:xfrm>
            <a:off x="583550" y="153275"/>
            <a:ext cx="455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Bivariate Analysis Results</a:t>
            </a:r>
            <a:endParaRPr sz="1800">
              <a:solidFill>
                <a:schemeClr val="lt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67" name="Google Shape;367;p51"/>
          <p:cNvSpPr txBox="1"/>
          <p:nvPr/>
        </p:nvSpPr>
        <p:spPr>
          <a:xfrm>
            <a:off x="197850" y="614975"/>
            <a:ext cx="831840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</a:rPr>
              <a:t>Loan Grades and SubGrades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Higher Grades (A, B):</a:t>
            </a:r>
            <a:r>
              <a:rPr lang="en" sz="1000">
                <a:solidFill>
                  <a:schemeClr val="lt1"/>
                </a:solidFill>
              </a:rPr>
              <a:t> Likely to have fewer charged-off loans due to lower risk.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Moderate Grades (C, D):</a:t>
            </a:r>
            <a:r>
              <a:rPr lang="en" sz="1000">
                <a:solidFill>
                  <a:schemeClr val="lt1"/>
                </a:solidFill>
              </a:rPr>
              <a:t> Higher likelihood of charged-off loans compared to higher grades.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Lower Grades (E, F, G):</a:t>
            </a:r>
            <a:r>
              <a:rPr lang="en" sz="1000">
                <a:solidFill>
                  <a:schemeClr val="lt1"/>
                </a:solidFill>
              </a:rPr>
              <a:t> Higher risk categories with more charged-off loans.</a:t>
            </a:r>
            <a:endParaRPr sz="900">
              <a:solidFill>
                <a:schemeClr val="lt1"/>
              </a:solidFill>
            </a:endParaRPr>
          </a:p>
        </p:txBody>
      </p:sp>
      <p:pic>
        <p:nvPicPr>
          <p:cNvPr id="368" name="Google Shape;36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525" y="2354375"/>
            <a:ext cx="4051599" cy="230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1625" y="2354375"/>
            <a:ext cx="4217102" cy="230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2"/>
          <p:cNvSpPr txBox="1"/>
          <p:nvPr/>
        </p:nvSpPr>
        <p:spPr>
          <a:xfrm>
            <a:off x="583550" y="153275"/>
            <a:ext cx="455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Bivariate Analysis Results</a:t>
            </a:r>
            <a:endParaRPr sz="1800">
              <a:solidFill>
                <a:schemeClr val="lt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75" name="Google Shape;375;p52"/>
          <p:cNvSpPr txBox="1"/>
          <p:nvPr/>
        </p:nvSpPr>
        <p:spPr>
          <a:xfrm>
            <a:off x="118725" y="614975"/>
            <a:ext cx="8823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Maximum number of loan defaulters(Charged Off loan_status) were in the following ranges:</a:t>
            </a:r>
            <a:endParaRPr sz="1000" u="sng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Annual Income - </a:t>
            </a:r>
            <a:r>
              <a:rPr b="1" lang="en" sz="1000">
                <a:solidFill>
                  <a:schemeClr val="lt1"/>
                </a:solidFill>
              </a:rPr>
              <a:t>36.3k - 71.67k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Debt to Income Ratio - </a:t>
            </a:r>
            <a:r>
              <a:rPr b="1" lang="en" sz="1000">
                <a:solidFill>
                  <a:schemeClr val="lt1"/>
                </a:solidFill>
              </a:rPr>
              <a:t>9.18 - 19.40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Interest rates - </a:t>
            </a:r>
            <a:r>
              <a:rPr b="1" lang="en" sz="1000">
                <a:solidFill>
                  <a:schemeClr val="lt1"/>
                </a:solidFill>
              </a:rPr>
              <a:t>9%-17% 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Open credit lines - </a:t>
            </a:r>
            <a:r>
              <a:rPr b="1" lang="en" sz="1000">
                <a:solidFill>
                  <a:schemeClr val="lt1"/>
                </a:solidFill>
              </a:rPr>
              <a:t>2-10 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T</a:t>
            </a:r>
            <a:r>
              <a:rPr b="1" lang="en" sz="1000">
                <a:solidFill>
                  <a:schemeClr val="lt1"/>
                </a:solidFill>
              </a:rPr>
              <a:t>otal credit lines currently in the borrower's credit file - </a:t>
            </a:r>
            <a:r>
              <a:rPr b="1" lang="en" sz="1000">
                <a:solidFill>
                  <a:schemeClr val="lt1"/>
                </a:solidFill>
              </a:rPr>
              <a:t>2-37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Loan Amount - </a:t>
            </a:r>
            <a:r>
              <a:rPr b="1" lang="en" sz="1000">
                <a:solidFill>
                  <a:schemeClr val="lt1"/>
                </a:solidFill>
              </a:rPr>
              <a:t>5k - 10k</a:t>
            </a:r>
            <a:endParaRPr b="1" sz="1000">
              <a:solidFill>
                <a:schemeClr val="lt1"/>
              </a:solidFill>
            </a:endParaRPr>
          </a:p>
        </p:txBody>
      </p:sp>
      <p:pic>
        <p:nvPicPr>
          <p:cNvPr id="376" name="Google Shape;376;p52"/>
          <p:cNvPicPr preferRelativeResize="0"/>
          <p:nvPr/>
        </p:nvPicPr>
        <p:blipFill rotWithShape="1">
          <a:blip r:embed="rId3">
            <a:alphaModFix/>
          </a:blip>
          <a:srcRect b="1432" l="0" r="0" t="33178"/>
          <a:stretch/>
        </p:blipFill>
        <p:spPr>
          <a:xfrm>
            <a:off x="235325" y="3126925"/>
            <a:ext cx="3010076" cy="1853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3650" y="2596750"/>
            <a:ext cx="2489501" cy="1039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650" y="3735125"/>
            <a:ext cx="2489500" cy="124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5950" y="2579425"/>
            <a:ext cx="2073225" cy="107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5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95950" y="3735125"/>
            <a:ext cx="2774760" cy="124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3"/>
          <p:cNvSpPr txBox="1"/>
          <p:nvPr/>
        </p:nvSpPr>
        <p:spPr>
          <a:xfrm>
            <a:off x="583550" y="153275"/>
            <a:ext cx="455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Bivariate Analysis Results</a:t>
            </a:r>
            <a:endParaRPr sz="1800">
              <a:solidFill>
                <a:schemeClr val="lt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386" name="Google Shape;38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000" y="590375"/>
            <a:ext cx="4141749" cy="194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5450" y="2614875"/>
            <a:ext cx="2950301" cy="229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675" y="2963371"/>
            <a:ext cx="5674766" cy="194195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53"/>
          <p:cNvSpPr txBox="1"/>
          <p:nvPr/>
        </p:nvSpPr>
        <p:spPr>
          <a:xfrm>
            <a:off x="364000" y="614975"/>
            <a:ext cx="80655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Highest number loan defaulters(Charged Off loan_status) are as follows: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Requested loan during the month - </a:t>
            </a:r>
            <a:r>
              <a:rPr b="1" lang="en" sz="1000">
                <a:solidFill>
                  <a:schemeClr val="lt1"/>
                </a:solidFill>
              </a:rPr>
              <a:t>December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Requested loan during the year - </a:t>
            </a:r>
            <a:r>
              <a:rPr b="1" lang="en" sz="1000">
                <a:solidFill>
                  <a:schemeClr val="lt1"/>
                </a:solidFill>
              </a:rPr>
              <a:t>2011</a:t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Requested loan for Purpose - </a:t>
            </a:r>
            <a:r>
              <a:rPr b="1" lang="en" sz="1000">
                <a:solidFill>
                  <a:schemeClr val="lt1"/>
                </a:solidFill>
              </a:rPr>
              <a:t>Debt Consolidation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Requested loan from State - </a:t>
            </a:r>
            <a:r>
              <a:rPr b="1" lang="en" sz="1000">
                <a:solidFill>
                  <a:schemeClr val="lt1"/>
                </a:solidFill>
              </a:rPr>
              <a:t>CA - California</a:t>
            </a:r>
            <a:endParaRPr b="1"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4"/>
          <p:cNvSpPr txBox="1"/>
          <p:nvPr/>
        </p:nvSpPr>
        <p:spPr>
          <a:xfrm>
            <a:off x="583550" y="153275"/>
            <a:ext cx="455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Multivariate</a:t>
            </a: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Analysis Results</a:t>
            </a:r>
            <a:endParaRPr sz="1800">
              <a:solidFill>
                <a:schemeClr val="lt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95" name="Google Shape;395;p54"/>
          <p:cNvSpPr txBox="1"/>
          <p:nvPr/>
        </p:nvSpPr>
        <p:spPr>
          <a:xfrm>
            <a:off x="364000" y="614975"/>
            <a:ext cx="8065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Interest Rate (int_rate):</a:t>
            </a:r>
            <a:r>
              <a:rPr lang="en" sz="1000">
                <a:solidFill>
                  <a:schemeClr val="lt1"/>
                </a:solidFill>
              </a:rPr>
              <a:t> Higher rates are associated with higher default risk.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Annual Income (annual_inc):</a:t>
            </a:r>
            <a:r>
              <a:rPr lang="en" sz="1000">
                <a:solidFill>
                  <a:schemeClr val="lt1"/>
                </a:solidFill>
              </a:rPr>
              <a:t> Lower incomes are linked to higher default rates.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Debt-to-Income Ratio (dti):</a:t>
            </a:r>
            <a:r>
              <a:rPr lang="en" sz="1000">
                <a:solidFill>
                  <a:schemeClr val="lt1"/>
                </a:solidFill>
              </a:rPr>
              <a:t> Higher DTI ratios are indicative of higher default risk.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Revolving Utilization (revol_util):</a:t>
            </a:r>
            <a:r>
              <a:rPr lang="en" sz="1000">
                <a:solidFill>
                  <a:schemeClr val="lt1"/>
                </a:solidFill>
              </a:rPr>
              <a:t> Higher utilization rates correlate with higher default risk.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Public Record Bankruptcies (pub_rec_bankruptcies):</a:t>
            </a:r>
            <a:r>
              <a:rPr lang="en" sz="1000">
                <a:solidFill>
                  <a:schemeClr val="lt1"/>
                </a:solidFill>
              </a:rPr>
              <a:t> History of bankruptcies increases default likelihood.</a:t>
            </a:r>
            <a:endParaRPr sz="1000">
              <a:solidFill>
                <a:schemeClr val="lt1"/>
              </a:solidFill>
            </a:endParaRPr>
          </a:p>
        </p:txBody>
      </p:sp>
      <p:pic>
        <p:nvPicPr>
          <p:cNvPr id="396" name="Google Shape;39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550" y="1851525"/>
            <a:ext cx="3121922" cy="3023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4722" y="1851525"/>
            <a:ext cx="3282963" cy="302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5"/>
          <p:cNvSpPr txBox="1"/>
          <p:nvPr/>
        </p:nvSpPr>
        <p:spPr>
          <a:xfrm>
            <a:off x="449600" y="725050"/>
            <a:ext cx="8455800" cy="39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rabi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Key Driving Factors: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DTI Ratio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Annual Income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Loan Grade/ Subgrade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Public Record Bankruptcies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Verification Status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Purpose</a:t>
            </a:r>
            <a:b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rabi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Driving factors in conjunction with above are: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Higher chunk of </a:t>
            </a:r>
            <a:r>
              <a:rPr b="1" lang="en" sz="900">
                <a:solidFill>
                  <a:schemeClr val="lt1"/>
                </a:solidFill>
              </a:rPr>
              <a:t>customers</a:t>
            </a: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who defaulted loan had the following traits too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Annual Income - </a:t>
            </a:r>
            <a:r>
              <a:rPr b="1" lang="en" sz="900">
                <a:solidFill>
                  <a:schemeClr val="lt1"/>
                </a:solidFill>
              </a:rPr>
              <a:t>36.3k - 71.67k - customers belonged to average to lower income ranges</a:t>
            </a:r>
            <a:endParaRPr b="1" sz="900">
              <a:solidFill>
                <a:schemeClr val="lt1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Purpose: </a:t>
            </a:r>
            <a:r>
              <a:rPr b="1" lang="en" sz="900">
                <a:solidFill>
                  <a:schemeClr val="lt1"/>
                </a:solidFill>
              </a:rPr>
              <a:t>Most defaulters borrowed for consolidating another debt which can be a high risk pattern for defaulting loan</a:t>
            </a:r>
            <a:endParaRPr b="1" sz="9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Public Record Bankruptcies - </a:t>
            </a:r>
            <a:r>
              <a:rPr b="1" lang="en" sz="900">
                <a:solidFill>
                  <a:schemeClr val="lt1"/>
                </a:solidFill>
              </a:rPr>
              <a:t>These are high risk customers which can also relate to taking loan for debt consolidation</a:t>
            </a:r>
            <a:endParaRPr b="1" sz="900">
              <a:solidFill>
                <a:schemeClr val="lt1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DTI Ratio: </a:t>
            </a:r>
            <a:r>
              <a:rPr b="1" lang="en" sz="900">
                <a:solidFill>
                  <a:schemeClr val="lt1"/>
                </a:solidFill>
              </a:rPr>
              <a:t>Customers with higher DTI and higher open credit lines</a:t>
            </a:r>
            <a:endParaRPr b="1" sz="900">
              <a:solidFill>
                <a:schemeClr val="lt1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Interest Rate: </a:t>
            </a:r>
            <a:r>
              <a:rPr b="1" lang="en" sz="900">
                <a:solidFill>
                  <a:schemeClr val="lt1"/>
                </a:solidFill>
              </a:rPr>
              <a:t>Higher interest rates with average income can be another factor for defaulting</a:t>
            </a:r>
            <a:endParaRPr b="1" sz="900">
              <a:solidFill>
                <a:schemeClr val="lt1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 Revolving Utilisation: </a:t>
            </a:r>
            <a:r>
              <a:rPr b="1" lang="en" sz="900">
                <a:solidFill>
                  <a:schemeClr val="lt1"/>
                </a:solidFill>
              </a:rPr>
              <a:t>High revolving utilisation with higher interest rate and average income also can lead to defaulting lon</a:t>
            </a:r>
            <a:endParaRPr b="1" sz="900">
              <a:solidFill>
                <a:schemeClr val="lt1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Lower Grades (E, F, G)</a:t>
            </a:r>
            <a:r>
              <a:rPr b="1" lang="en" sz="900">
                <a:solidFill>
                  <a:schemeClr val="lt1"/>
                </a:solidFill>
              </a:rPr>
              <a:t>:</a:t>
            </a:r>
            <a:r>
              <a:rPr lang="en" sz="900">
                <a:solidFill>
                  <a:schemeClr val="lt1"/>
                </a:solidFill>
              </a:rPr>
              <a:t> </a:t>
            </a:r>
            <a:r>
              <a:rPr b="1" lang="en" sz="900">
                <a:solidFill>
                  <a:schemeClr val="lt1"/>
                </a:solidFill>
              </a:rPr>
              <a:t>Higher risk categories with more charged-off loans</a:t>
            </a:r>
            <a:endParaRPr b="1" sz="900">
              <a:solidFill>
                <a:schemeClr val="lt1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AutoNum type="alphaLcPeriod"/>
            </a:pP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Month of the year: </a:t>
            </a:r>
            <a:r>
              <a:rPr b="1" lang="en" sz="900">
                <a:solidFill>
                  <a:schemeClr val="lt1"/>
                </a:solidFill>
              </a:rPr>
              <a:t>December being holiday season may be a cause for people to borrow</a:t>
            </a:r>
            <a:endParaRPr b="1" sz="9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3" name="Google Shape;403;p55"/>
          <p:cNvSpPr txBox="1"/>
          <p:nvPr/>
        </p:nvSpPr>
        <p:spPr>
          <a:xfrm>
            <a:off x="346150" y="431325"/>
            <a:ext cx="35403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Recommendations</a:t>
            </a:r>
            <a:endParaRPr b="1"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/>
          <p:nvPr>
            <p:ph idx="4294967295" type="title"/>
          </p:nvPr>
        </p:nvSpPr>
        <p:spPr>
          <a:xfrm>
            <a:off x="535775" y="324425"/>
            <a:ext cx="5197200" cy="4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Overview</a:t>
            </a:r>
            <a:endParaRPr sz="800"/>
          </a:p>
        </p:txBody>
      </p:sp>
      <p:sp>
        <p:nvSpPr>
          <p:cNvPr id="303" name="Google Shape;303;p43"/>
          <p:cNvSpPr txBox="1"/>
          <p:nvPr>
            <p:ph idx="4294967295" type="title"/>
          </p:nvPr>
        </p:nvSpPr>
        <p:spPr>
          <a:xfrm>
            <a:off x="535775" y="767525"/>
            <a:ext cx="8311200" cy="6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100">
                <a:latin typeface="Raleway SemiBold"/>
                <a:ea typeface="Raleway SemiBold"/>
                <a:cs typeface="Raleway SemiBold"/>
                <a:sym typeface="Raleway SemiBold"/>
              </a:rPr>
              <a:t>EDA(Exploratory Data Analysis) on loan dataset to analyse factors predominant in customers who default loans</a:t>
            </a:r>
            <a:endParaRPr b="0" sz="11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100">
                <a:latin typeface="Raleway SemiBold"/>
                <a:ea typeface="Raleway SemiBold"/>
                <a:cs typeface="Raleway SemiBold"/>
                <a:sym typeface="Raleway SemiBold"/>
              </a:rPr>
              <a:t>Analyzing Factors Predominant in Defaulting Loan Repayment</a:t>
            </a:r>
            <a:endParaRPr b="0" sz="11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b="0" sz="1100">
              <a:solidFill>
                <a:srgbClr val="ECECEC"/>
              </a:solidFill>
              <a:highlight>
                <a:srgbClr val="000000"/>
              </a:highlight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304" name="Google Shape;304;p43"/>
          <p:cNvSpPr txBox="1"/>
          <p:nvPr>
            <p:ph idx="4294967295" type="title"/>
          </p:nvPr>
        </p:nvSpPr>
        <p:spPr>
          <a:xfrm>
            <a:off x="535775" y="1503913"/>
            <a:ext cx="5197200" cy="4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Problem Statement</a:t>
            </a:r>
            <a:endParaRPr sz="1600"/>
          </a:p>
        </p:txBody>
      </p:sp>
      <p:sp>
        <p:nvSpPr>
          <p:cNvPr id="305" name="Google Shape;305;p43"/>
          <p:cNvSpPr txBox="1"/>
          <p:nvPr>
            <p:ph idx="4294967295" type="title"/>
          </p:nvPr>
        </p:nvSpPr>
        <p:spPr>
          <a:xfrm>
            <a:off x="535775" y="1947025"/>
            <a:ext cx="82263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consumer finance company that lends different loans to urban customers wants to be able to assess the risks related to granting loan to a customer. </a:t>
            </a:r>
            <a:endParaRPr b="0"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0" lang="en" sz="1000">
                <a:latin typeface="Arial"/>
                <a:ea typeface="Arial"/>
                <a:cs typeface="Arial"/>
                <a:sym typeface="Arial"/>
              </a:rPr>
              <a:t>Assess risks related to granting loans to customers.</a:t>
            </a:r>
            <a:endParaRPr b="0"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0" lang="en" sz="1000">
                <a:latin typeface="Arial"/>
                <a:ea typeface="Arial"/>
                <a:cs typeface="Arial"/>
                <a:sym typeface="Arial"/>
              </a:rPr>
              <a:t>Identify high-risk applicants to reduce credit loss.</a:t>
            </a:r>
            <a:endParaRPr b="0"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0" lang="en" sz="1000">
                <a:latin typeface="Arial"/>
                <a:ea typeface="Arial"/>
                <a:cs typeface="Arial"/>
                <a:sym typeface="Arial"/>
              </a:rPr>
              <a:t>Determine factors influencing loan defaults.</a:t>
            </a:r>
            <a:endParaRPr b="0"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Outcome: </a:t>
            </a: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Based on </a:t>
            </a:r>
            <a:r>
              <a:rPr b="0" lang="en" sz="1100">
                <a:solidFill>
                  <a:srgbClr val="18803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risk assessment</a:t>
            </a: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company should be able to identify and </a:t>
            </a:r>
            <a:r>
              <a:rPr b="0" lang="en" sz="1100">
                <a:solidFill>
                  <a:srgbClr val="18803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accept</a:t>
            </a: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b="0" lang="en" sz="1100">
                <a:solidFill>
                  <a:srgbClr val="18803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reject</a:t>
            </a: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loan application.</a:t>
            </a:r>
            <a:b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Factors/ variables would determine:</a:t>
            </a:r>
            <a:endParaRPr b="0"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many factors does a person suffice to default a loan and is a bad candidate to grant loan</a:t>
            </a:r>
            <a:endParaRPr b="0"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If a customer is high risk then should the interest rate be increased</a:t>
            </a:r>
            <a:endParaRPr b="0"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Is the customer a good candidate to lend with all variables in their favor</a:t>
            </a:r>
            <a:endParaRPr b="0"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Is the customer </a:t>
            </a:r>
            <a:r>
              <a:rPr b="0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good candidate to lend with a few impactful variables in their favor</a:t>
            </a:r>
            <a:endParaRPr b="0"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575" y="162725"/>
            <a:ext cx="8379950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4"/>
          <p:cNvSpPr txBox="1"/>
          <p:nvPr/>
        </p:nvSpPr>
        <p:spPr>
          <a:xfrm>
            <a:off x="854600" y="570725"/>
            <a:ext cx="54972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Assumptions</a:t>
            </a:r>
            <a:endParaRPr b="1" sz="2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2" name="Google Shape;312;p44"/>
          <p:cNvSpPr txBox="1"/>
          <p:nvPr>
            <p:ph idx="4294967295" type="body"/>
          </p:nvPr>
        </p:nvSpPr>
        <p:spPr>
          <a:xfrm>
            <a:off x="720075" y="1434900"/>
            <a:ext cx="7113900" cy="19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aleway"/>
              <a:buAutoNum type="arabicPeriod"/>
            </a:pPr>
            <a:r>
              <a:rPr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Customers with Loan status </a:t>
            </a:r>
            <a:r>
              <a:rPr b="1"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Current</a:t>
            </a:r>
            <a:r>
              <a:rPr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are not considered in deriving the metrics.</a:t>
            </a:r>
            <a:br>
              <a:rPr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Since they can either turn defaulters or fully pay the loan, hence rendering the data useless for deriving defaulters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" sz="1100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rPr>
              <a:t>Following columns are removed</a:t>
            </a:r>
            <a:endParaRPr sz="1100">
              <a:solidFill>
                <a:srgbClr val="21212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lphaLcPeriod"/>
            </a:pPr>
            <a:r>
              <a:rPr lang="en" sz="1100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rPr>
              <a:t>id: redundant column to member_id</a:t>
            </a:r>
            <a:endParaRPr sz="1100">
              <a:solidFill>
                <a:srgbClr val="21212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Arial"/>
              <a:buAutoNum type="alphaLcPeriod"/>
            </a:pPr>
            <a:r>
              <a:rPr lang="en" sz="1100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rPr>
              <a:t>url, desc, earliest_cr_line, revol_bal, title, emp_title, collection_recovery_fee: not required for credit loss analysis</a:t>
            </a:r>
            <a:endParaRPr sz="1100">
              <a:solidFill>
                <a:srgbClr val="21212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381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Arial"/>
              <a:buAutoNum type="alphaLcPeriod"/>
            </a:pPr>
            <a:r>
              <a:rPr lang="en" sz="1100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rPr>
              <a:t>zip_code: masked therefore cannot be of help in analysis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5"/>
          <p:cNvSpPr txBox="1"/>
          <p:nvPr>
            <p:ph type="title"/>
          </p:nvPr>
        </p:nvSpPr>
        <p:spPr>
          <a:xfrm>
            <a:off x="566250" y="445025"/>
            <a:ext cx="8011500" cy="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08170F"/>
                </a:solidFill>
                <a:latin typeface="Raleway"/>
                <a:ea typeface="Raleway"/>
                <a:cs typeface="Raleway"/>
                <a:sym typeface="Raleway"/>
              </a:rPr>
              <a:t>Data Analysis</a:t>
            </a:r>
            <a:endParaRPr b="0">
              <a:solidFill>
                <a:srgbClr val="08170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8" name="Google Shape;318;p45"/>
          <p:cNvSpPr txBox="1"/>
          <p:nvPr>
            <p:ph idx="1" type="body"/>
          </p:nvPr>
        </p:nvSpPr>
        <p:spPr>
          <a:xfrm>
            <a:off x="645900" y="1523700"/>
            <a:ext cx="2413800" cy="3437700"/>
          </a:xfrm>
          <a:prstGeom prst="rect">
            <a:avLst/>
          </a:prstGeom>
        </p:spPr>
        <p:txBody>
          <a:bodyPr anchorCtr="0" anchor="t" bIns="91425" lIns="91425" spcFirstLastPara="1" rIns="1674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Overview</a:t>
            </a:r>
            <a:endParaRPr b="1">
              <a:solidFill>
                <a:srgbClr val="233E3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Dataset: Loan data with 39,717 records and 111 columns.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Key Columns: loan_amnt, int_rate, annual_inc, dti, loan_status, etc.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Key Records: Records where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loan_status = ‘Charged Off’ OR ‘Fully Paid’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33E3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45"/>
          <p:cNvSpPr txBox="1"/>
          <p:nvPr>
            <p:ph idx="1" type="body"/>
          </p:nvPr>
        </p:nvSpPr>
        <p:spPr>
          <a:xfrm>
            <a:off x="3362700" y="1452500"/>
            <a:ext cx="2587800" cy="3437700"/>
          </a:xfrm>
          <a:prstGeom prst="rect">
            <a:avLst/>
          </a:prstGeom>
        </p:spPr>
        <p:txBody>
          <a:bodyPr anchorCtr="0" anchor="t" bIns="91425" lIns="91425" spcFirstLastPara="1" rIns="1674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Cleanup</a:t>
            </a:r>
            <a:endParaRPr b="1">
              <a:solidFill>
                <a:srgbClr val="233E3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Remove columns with all null values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Remove columns with more than 60% null values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Remove columns with non-unique value count as 1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Remove columns from the list [url, desc, earliest_cr_line, revol_bal, title, emp_title, collection_recovery_fee, id, zip_code]: </a:t>
            </a:r>
            <a:r>
              <a:rPr i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they did not have viable data for analysis</a:t>
            </a:r>
            <a:br>
              <a:rPr i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Convert columns to appropriate data types: </a:t>
            </a:r>
            <a:r>
              <a:rPr i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category &amp; dateTime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Derive columns: [issue_d_year, issue_d_month, open_acc_groups, total_acc_groups, annual_inc_groups, loan_amnt_groups, int_rate_groups]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Remove outliers </a:t>
            </a:r>
            <a:r>
              <a:rPr i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annual_inc &gt; 95th percentile</a:t>
            </a:r>
            <a:br>
              <a:rPr i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Remove records with loan_status = ‘Current’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5"/>
          <p:cNvSpPr txBox="1"/>
          <p:nvPr>
            <p:ph idx="1" type="body"/>
          </p:nvPr>
        </p:nvSpPr>
        <p:spPr>
          <a:xfrm>
            <a:off x="6078925" y="1452500"/>
            <a:ext cx="2760000" cy="3437700"/>
          </a:xfrm>
          <a:prstGeom prst="rect">
            <a:avLst/>
          </a:prstGeom>
        </p:spPr>
        <p:txBody>
          <a:bodyPr anchorCtr="0" anchor="t" bIns="91425" lIns="91425" spcFirstLastPara="1" rIns="1674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Analysis</a:t>
            </a:r>
            <a:endParaRPr b="1">
              <a:solidFill>
                <a:srgbClr val="233E3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Univariate Analysis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Based on categorical and quantitative variables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Bivariate Analysis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Based on correlation between continuous and categorical variables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Multivariate Analysis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Based on quantitative variables derive correlation or driving factors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6"/>
          <p:cNvSpPr txBox="1"/>
          <p:nvPr>
            <p:ph type="title"/>
          </p:nvPr>
        </p:nvSpPr>
        <p:spPr>
          <a:xfrm>
            <a:off x="265500" y="115425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326" name="Google Shape;326;p46"/>
          <p:cNvSpPr txBox="1"/>
          <p:nvPr>
            <p:ph idx="1" type="subTitle"/>
          </p:nvPr>
        </p:nvSpPr>
        <p:spPr>
          <a:xfrm>
            <a:off x="312975" y="143362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Identified key factors influencing loan defaults.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Recommendations for assessing loan applicants to reduce credit loss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025" y="1889900"/>
            <a:ext cx="2650901" cy="137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6100" y="1889900"/>
            <a:ext cx="2657090" cy="137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8975" y="1889900"/>
            <a:ext cx="2755524" cy="137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2025" y="3596338"/>
            <a:ext cx="2755526" cy="1386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38825" y="3579400"/>
            <a:ext cx="2812319" cy="1403851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7"/>
          <p:cNvSpPr txBox="1"/>
          <p:nvPr/>
        </p:nvSpPr>
        <p:spPr>
          <a:xfrm>
            <a:off x="583550" y="153275"/>
            <a:ext cx="455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Univariate Analysis Results</a:t>
            </a:r>
            <a:endParaRPr sz="1800">
              <a:solidFill>
                <a:schemeClr val="lt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37" name="Google Shape;337;p47"/>
          <p:cNvSpPr txBox="1"/>
          <p:nvPr/>
        </p:nvSpPr>
        <p:spPr>
          <a:xfrm>
            <a:off x="182025" y="614975"/>
            <a:ext cx="83184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Loan Amount</a:t>
            </a:r>
            <a:r>
              <a:rPr lang="en" sz="1000">
                <a:solidFill>
                  <a:schemeClr val="lt1"/>
                </a:solidFill>
              </a:rPr>
              <a:t>: Most loans are small to moderate amounts with a few large loans.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Interest Rate</a:t>
            </a:r>
            <a:r>
              <a:rPr lang="en" sz="1000">
                <a:solidFill>
                  <a:schemeClr val="lt1"/>
                </a:solidFill>
              </a:rPr>
              <a:t>: Interest rates vary, but there might be common rates around certain values.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Annual Income</a:t>
            </a:r>
            <a:r>
              <a:rPr lang="en" sz="1000">
                <a:solidFill>
                  <a:schemeClr val="lt1"/>
                </a:solidFill>
              </a:rPr>
              <a:t>: Most borrowers have moderate incomes; a few have very high incomes.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Debt-to-Income Ratio</a:t>
            </a:r>
            <a:r>
              <a:rPr lang="en" sz="1000">
                <a:solidFill>
                  <a:schemeClr val="lt1"/>
                </a:solidFill>
              </a:rPr>
              <a:t>: Most borrowers have a manageable Debt To Income ratio, but some might have higher values indicating more debt.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Term</a:t>
            </a:r>
            <a:r>
              <a:rPr lang="en" sz="1000">
                <a:solidFill>
                  <a:schemeClr val="lt1"/>
                </a:solidFill>
              </a:rPr>
              <a:t>: A significant proportion of loans are of term 36 months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8"/>
          <p:cNvSpPr txBox="1"/>
          <p:nvPr/>
        </p:nvSpPr>
        <p:spPr>
          <a:xfrm>
            <a:off x="583550" y="153275"/>
            <a:ext cx="455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Univariate</a:t>
            </a: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Analysis Results</a:t>
            </a:r>
            <a:endParaRPr sz="1800">
              <a:solidFill>
                <a:schemeClr val="lt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43" name="Google Shape;343;p48"/>
          <p:cNvSpPr txBox="1"/>
          <p:nvPr/>
        </p:nvSpPr>
        <p:spPr>
          <a:xfrm>
            <a:off x="189925" y="757425"/>
            <a:ext cx="83184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Majority of the Charged off loans belong to customers with employment length around </a:t>
            </a:r>
            <a:r>
              <a:rPr b="1" lang="en" sz="1000">
                <a:solidFill>
                  <a:schemeClr val="lt1"/>
                </a:solidFill>
              </a:rPr>
              <a:t>10 and above years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Majority of the Charged off loans belong to customers who took loan for purpose of another </a:t>
            </a:r>
            <a:r>
              <a:rPr b="1" lang="en" sz="1000">
                <a:solidFill>
                  <a:schemeClr val="lt1"/>
                </a:solidFill>
              </a:rPr>
              <a:t>debt consolidation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Majority of the Charged off loans belong to customers who live in a </a:t>
            </a:r>
            <a:r>
              <a:rPr b="1" lang="en" sz="1000">
                <a:solidFill>
                  <a:schemeClr val="lt1"/>
                </a:solidFill>
              </a:rPr>
              <a:t>rented place</a:t>
            </a:r>
            <a:r>
              <a:rPr lang="en" sz="1000">
                <a:solidFill>
                  <a:schemeClr val="lt1"/>
                </a:solidFill>
              </a:rPr>
              <a:t> and second to it who </a:t>
            </a:r>
            <a:r>
              <a:rPr b="1" lang="en" sz="1000">
                <a:solidFill>
                  <a:schemeClr val="lt1"/>
                </a:solidFill>
              </a:rPr>
              <a:t>already have mortgage</a:t>
            </a:r>
            <a:r>
              <a:rPr lang="en" sz="1000">
                <a:solidFill>
                  <a:schemeClr val="lt1"/>
                </a:solidFill>
              </a:rPr>
              <a:t> on their homes</a:t>
            </a:r>
            <a:endParaRPr sz="1000">
              <a:solidFill>
                <a:schemeClr val="lt1"/>
              </a:solidFill>
            </a:endParaRPr>
          </a:p>
        </p:txBody>
      </p:sp>
      <p:pic>
        <p:nvPicPr>
          <p:cNvPr id="344" name="Google Shape;34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50" y="2769575"/>
            <a:ext cx="2935775" cy="184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4875" y="2769575"/>
            <a:ext cx="2935750" cy="1843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1075" y="2809150"/>
            <a:ext cx="2744175" cy="180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9"/>
          <p:cNvSpPr txBox="1"/>
          <p:nvPr/>
        </p:nvSpPr>
        <p:spPr>
          <a:xfrm>
            <a:off x="583550" y="153275"/>
            <a:ext cx="455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Univariate Analysis Results</a:t>
            </a:r>
            <a:endParaRPr sz="1800">
              <a:solidFill>
                <a:schemeClr val="lt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352" name="Google Shape;35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175" y="2092500"/>
            <a:ext cx="2864176" cy="266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6751" y="2092500"/>
            <a:ext cx="2869573" cy="266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49"/>
          <p:cNvSpPr txBox="1"/>
          <p:nvPr/>
        </p:nvSpPr>
        <p:spPr>
          <a:xfrm>
            <a:off x="182025" y="614975"/>
            <a:ext cx="831840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Public record bankruptcies:</a:t>
            </a:r>
            <a:r>
              <a:rPr lang="en" sz="1000">
                <a:solidFill>
                  <a:schemeClr val="lt1"/>
                </a:solidFill>
              </a:rPr>
              <a:t> A very small percentage of loan defaulters have filed bankruptcies.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Derogatory public records:</a:t>
            </a:r>
            <a:r>
              <a:rPr lang="en" sz="1000">
                <a:solidFill>
                  <a:schemeClr val="lt1"/>
                </a:solidFill>
              </a:rPr>
              <a:t> A very small percentage of loan defaulters have derogatory public records.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Although these can be high risk customers to lend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0"/>
          <p:cNvSpPr txBox="1"/>
          <p:nvPr/>
        </p:nvSpPr>
        <p:spPr>
          <a:xfrm>
            <a:off x="583550" y="153275"/>
            <a:ext cx="455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Bivariate Analysis Results</a:t>
            </a:r>
            <a:endParaRPr sz="1800">
              <a:solidFill>
                <a:schemeClr val="lt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360" name="Google Shape;36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950" y="1999075"/>
            <a:ext cx="7395773" cy="3002001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50"/>
          <p:cNvSpPr txBox="1"/>
          <p:nvPr/>
        </p:nvSpPr>
        <p:spPr>
          <a:xfrm>
            <a:off x="197850" y="614975"/>
            <a:ext cx="8318400" cy="15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Factors showing higher charged off loans</a:t>
            </a: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b="1" lang="en" sz="900">
                <a:solidFill>
                  <a:schemeClr val="lt1"/>
                </a:solidFill>
              </a:rPr>
              <a:t>Interest Rate:</a:t>
            </a:r>
            <a:r>
              <a:rPr lang="en" sz="900">
                <a:solidFill>
                  <a:schemeClr val="lt1"/>
                </a:solidFill>
              </a:rPr>
              <a:t> Higher interest rates correlate with a higher risk of loan default.</a:t>
            </a:r>
            <a:endParaRPr b="1"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b="1" lang="en" sz="900">
                <a:solidFill>
                  <a:schemeClr val="lt1"/>
                </a:solidFill>
              </a:rPr>
              <a:t>Length of Employment:</a:t>
            </a:r>
            <a:r>
              <a:rPr lang="en" sz="900">
                <a:solidFill>
                  <a:schemeClr val="lt1"/>
                </a:solidFill>
              </a:rPr>
              <a:t> Stable, long-term employment is associated with better loan repayment, though it's not a strong standalone predictor.</a:t>
            </a: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b="1" lang="en" sz="900">
                <a:solidFill>
                  <a:schemeClr val="lt1"/>
                </a:solidFill>
              </a:rPr>
              <a:t>Annual Income Groups:</a:t>
            </a:r>
            <a:r>
              <a:rPr lang="en" sz="900">
                <a:solidFill>
                  <a:schemeClr val="lt1"/>
                </a:solidFill>
              </a:rPr>
              <a:t> Higher annual incomes (above 58k) are associated with a higher likelihood of fully repaying loans. Lower income groups (3k-31k) show a higher risk of default, suggesting that income level is an important factor in assessing loan repayment capability.</a:t>
            </a: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b="1" lang="en" sz="900">
                <a:solidFill>
                  <a:schemeClr val="lt1"/>
                </a:solidFill>
              </a:rPr>
              <a:t>Verification Status:</a:t>
            </a:r>
            <a:r>
              <a:rPr lang="en" sz="900">
                <a:solidFill>
                  <a:schemeClr val="lt1"/>
                </a:solidFill>
              </a:rPr>
              <a:t> Verified income and employment significantly reduce the risk of loan default.</a:t>
            </a:r>
            <a:endParaRPr sz="9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AI Simple">
  <a:themeElements>
    <a:clrScheme name="Custom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AE90BB"/>
      </a:accent1>
      <a:accent2>
        <a:srgbClr val="E19464"/>
      </a:accent2>
      <a:accent3>
        <a:srgbClr val="73ABC9"/>
      </a:accent3>
      <a:accent4>
        <a:srgbClr val="B98D7A"/>
      </a:accent4>
      <a:accent5>
        <a:srgbClr val="2A4540"/>
      </a:accent5>
      <a:accent6>
        <a:srgbClr val="498375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